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60" r:id="rId4"/>
    <p:sldId id="261" r:id="rId5"/>
    <p:sldId id="262" r:id="rId6"/>
    <p:sldId id="281" r:id="rId7"/>
    <p:sldId id="280" r:id="rId8"/>
    <p:sldId id="263" r:id="rId9"/>
    <p:sldId id="264" r:id="rId10"/>
    <p:sldId id="265" r:id="rId11"/>
    <p:sldId id="266" r:id="rId12"/>
    <p:sldId id="279" r:id="rId13"/>
    <p:sldId id="27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lexandros Yeratziotis" initials="AY" lastIdx="1" clrIdx="0"/>
  <p:cmAuthor id="1" name="HP" initials="H" lastIdx="19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F5F5"/>
    <a:srgbClr val="29C1AF"/>
    <a:srgbClr val="3CD6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E376BA-610B-48A0-96DF-DA333D32E9C6}" type="datetimeFigureOut">
              <a:rPr lang="en-US" smtClean="0"/>
              <a:pPr/>
              <a:t>5/17/2018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CAA785-EEBD-4BB7-80C8-35816BC18A2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3152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7777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94347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734240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1177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1884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6300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7912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7561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859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8095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33263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40244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97129-8892-4527-B9B5-28EADF5A0760}" type="datetime1">
              <a:rPr lang="en-US" smtClean="0"/>
              <a:pPr/>
              <a:t>5/17/2018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3246E-4D3B-46EE-9AF0-FB58E9E24676}" type="datetime1">
              <a:rPr lang="en-US" smtClean="0"/>
              <a:pPr/>
              <a:t>5/17/2018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9A9CD-0126-458A-886B-6FC07AA530CC}" type="datetime1">
              <a:rPr lang="en-US" smtClean="0"/>
              <a:pPr/>
              <a:t>5/17/2018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58A32-C64F-48FE-9F74-7D1FFF5C519B}" type="datetime1">
              <a:rPr lang="en-US" smtClean="0"/>
              <a:pPr/>
              <a:t>5/17/2018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CCAD1-252D-44EF-B951-2C3EF1E1B8D5}" type="datetime1">
              <a:rPr lang="en-US" smtClean="0"/>
              <a:pPr/>
              <a:t>5/17/2018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A9ED7-D303-4DD7-9EFB-4DEB198A20E1}" type="datetime1">
              <a:rPr lang="en-US" smtClean="0"/>
              <a:pPr/>
              <a:t>5/17/2018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B5655-976F-4B60-BFD7-A21C85921715}" type="datetime1">
              <a:rPr lang="en-US" smtClean="0"/>
              <a:pPr/>
              <a:t>5/17/2018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A360-1CC1-4DCF-86A5-1A446DB958B0}" type="datetime1">
              <a:rPr lang="en-US" smtClean="0"/>
              <a:pPr/>
              <a:t>5/17/2018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31B42-CABE-4B2F-90EA-E11C6CD8DA02}" type="datetime1">
              <a:rPr lang="en-US" smtClean="0"/>
              <a:pPr/>
              <a:t>5/17/2018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68E63-69BD-458C-A5A8-C5FC19FB1F0B}" type="datetime1">
              <a:rPr lang="en-US" smtClean="0"/>
              <a:pPr/>
              <a:t>5/17/2018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9560D-8B6D-4458-A1D3-F697C06A5EBE}" type="datetime1">
              <a:rPr lang="en-US" smtClean="0"/>
              <a:pPr/>
              <a:t>5/17/2018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F5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20B41-2FE8-497A-8AFC-2BF5483874BC}" type="datetime1">
              <a:rPr lang="en-US" smtClean="0"/>
              <a:pPr/>
              <a:t>5/17/2018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F44E5-9FB8-4181-B433-C93897A9A40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Ixf9ZyZaE9Q" TargetMode="External"/><Relationship Id="rId3" Type="http://schemas.openxmlformats.org/officeDocument/2006/relationships/hyperlink" Target="http://www.physics4kids.com/files/motion_laws.html" TargetMode="External"/><Relationship Id="rId7" Type="http://schemas.openxmlformats.org/officeDocument/2006/relationships/hyperlink" Target="https://www.youtube.com/watch?v=3jVHQ8bECIs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NYVMlmL0BPQ" TargetMode="External"/><Relationship Id="rId5" Type="http://schemas.openxmlformats.org/officeDocument/2006/relationships/hyperlink" Target="https://www.youtube.com/watch?time_continue=370&amp;v=KvPF0cQUW7s" TargetMode="External"/><Relationship Id="rId4" Type="http://schemas.openxmlformats.org/officeDocument/2006/relationships/hyperlink" Target="https://phet.colorado.edu/en/simulation/forces-and-motion-basics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νόμοι </a:t>
            </a:r>
            <a:r>
              <a:rPr lang="el-GR" b="1" dirty="0">
                <a:latin typeface="Times New Roman" pitchFamily="18" charset="0"/>
                <a:cs typeface="Times New Roman" pitchFamily="18" charset="0"/>
              </a:rPr>
              <a:t>της κίνησης του Νεύτωνα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>
                <a:solidFill>
                  <a:srgbClr val="29C1AF"/>
                </a:solidFill>
              </a:rPr>
              <a:t>Ο</a:t>
            </a:r>
            <a:r>
              <a:rPr lang="en-US" dirty="0" smtClean="0">
                <a:solidFill>
                  <a:srgbClr val="29C1AF"/>
                </a:solidFill>
              </a:rPr>
              <a:t> </a:t>
            </a:r>
            <a:r>
              <a:rPr lang="el-GR" dirty="0" smtClean="0">
                <a:solidFill>
                  <a:srgbClr val="29C1AF"/>
                </a:solidFill>
              </a:rPr>
              <a:t>Νόμος </a:t>
            </a:r>
            <a:r>
              <a:rPr lang="el-GR" dirty="0">
                <a:solidFill>
                  <a:srgbClr val="29C1AF"/>
                </a:solidFill>
              </a:rPr>
              <a:t>της </a:t>
            </a:r>
            <a:r>
              <a:rPr lang="el-GR" dirty="0" smtClean="0">
                <a:solidFill>
                  <a:srgbClr val="29C1AF"/>
                </a:solidFill>
              </a:rPr>
              <a:t>Αδράνειας</a:t>
            </a:r>
            <a:r>
              <a:rPr lang="en-US" dirty="0" smtClean="0">
                <a:solidFill>
                  <a:srgbClr val="29C1AF"/>
                </a:solidFill>
              </a:rPr>
              <a:t> </a:t>
            </a:r>
            <a:r>
              <a:rPr lang="el-GR" dirty="0">
                <a:solidFill>
                  <a:srgbClr val="29C1AF"/>
                </a:solidFill>
              </a:rPr>
              <a:t>του Νεύτωνα</a:t>
            </a:r>
            <a:endParaRPr lang="en-US" dirty="0">
              <a:solidFill>
                <a:srgbClr val="29C1AF"/>
              </a:solidFill>
            </a:endParaRPr>
          </a:p>
        </p:txBody>
      </p:sp>
      <p:pic>
        <p:nvPicPr>
          <p:cNvPr id="1026" name="Picture 2" descr="F:\Dropbox\__SHARED__\_AIGROUP_SHARED_FOLDER\_ΕΡΓΑ\World-of-Physics\TEMPLATES\logo_WOP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5929330"/>
            <a:ext cx="1378442" cy="623882"/>
          </a:xfrm>
          <a:prstGeom prst="rect">
            <a:avLst/>
          </a:prstGeom>
          <a:noFill/>
        </p:spPr>
      </p:pic>
      <p:pic>
        <p:nvPicPr>
          <p:cNvPr id="1027" name="Picture 3" descr="C:\Users\covan\Desktop\erasmus-log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58082" y="5786454"/>
            <a:ext cx="1504968" cy="8478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l-GR" sz="3000" b="1" dirty="0"/>
              <a:t>1ος Νόμος της Κίνησης</a:t>
            </a:r>
            <a:r>
              <a:rPr lang="en-US" sz="3000" b="1" dirty="0" smtClean="0"/>
              <a:t>:</a:t>
            </a:r>
          </a:p>
          <a:p>
            <a:pPr marL="0" indent="0">
              <a:buNone/>
            </a:pPr>
            <a:endParaRPr lang="en-US" sz="3000" dirty="0" smtClean="0"/>
          </a:p>
          <a:p>
            <a:r>
              <a:rPr lang="el-GR" sz="3000" dirty="0" smtClean="0"/>
              <a:t>Τα </a:t>
            </a:r>
            <a:r>
              <a:rPr lang="el-GR" sz="3000" dirty="0"/>
              <a:t>αντικείμενα στη γη είναι υπό την επίδραση της τριβής. Αυτό είναι σε αντίθεση </a:t>
            </a:r>
            <a:r>
              <a:rPr lang="el-GR" sz="3000" dirty="0" smtClean="0"/>
              <a:t>με το διάστημα όπου δεν υπάρχει τριβή</a:t>
            </a:r>
            <a:r>
              <a:rPr lang="en-US" sz="3000" dirty="0" smtClean="0"/>
              <a:t>. </a:t>
            </a:r>
          </a:p>
          <a:p>
            <a:pPr marL="0" indent="0">
              <a:buNone/>
            </a:pPr>
            <a:endParaRPr lang="en-US" sz="3000" dirty="0" smtClean="0"/>
          </a:p>
          <a:p>
            <a:r>
              <a:rPr lang="el-GR" sz="3000" dirty="0" smtClean="0"/>
              <a:t>Η ανισόρροπη δύναμη </a:t>
            </a:r>
            <a:r>
              <a:rPr lang="el-GR" sz="3000" dirty="0"/>
              <a:t>που </a:t>
            </a:r>
            <a:r>
              <a:rPr lang="el-GR" sz="3000" dirty="0" smtClean="0"/>
              <a:t>δρα </a:t>
            </a:r>
            <a:r>
              <a:rPr lang="el-GR" sz="3000" dirty="0"/>
              <a:t>σε ένα αντικείμενο σε κίνηση </a:t>
            </a:r>
            <a:r>
              <a:rPr lang="el-GR" sz="3000" dirty="0" smtClean="0"/>
              <a:t>ονομάζεται </a:t>
            </a:r>
            <a:r>
              <a:rPr lang="el-GR" sz="3000" b="1" u="sng" dirty="0" smtClean="0"/>
              <a:t>τριβή</a:t>
            </a:r>
            <a:r>
              <a:rPr lang="el-GR" sz="3000" b="1" u="sng" dirty="0"/>
              <a:t>.</a:t>
            </a:r>
            <a:endParaRPr lang="en-US" sz="3000" dirty="0"/>
          </a:p>
          <a:p>
            <a:endParaRPr lang="en-US" sz="3000" dirty="0"/>
          </a:p>
          <a:p>
            <a:endParaRPr lang="en-GB" sz="3000" dirty="0" smtClean="0"/>
          </a:p>
          <a:p>
            <a:endParaRPr lang="en-GB" sz="3000" dirty="0" smtClean="0"/>
          </a:p>
          <a:p>
            <a:endParaRPr lang="en-US" sz="30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7626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l-GR" sz="3000" b="1" dirty="0" smtClean="0"/>
              <a:t>1ος </a:t>
            </a:r>
            <a:r>
              <a:rPr lang="el-GR" sz="3000" b="1" dirty="0"/>
              <a:t>Νόμος της </a:t>
            </a:r>
            <a:r>
              <a:rPr lang="el-GR" sz="3000" b="1" dirty="0" smtClean="0"/>
              <a:t>Κίνησης</a:t>
            </a:r>
            <a:r>
              <a:rPr lang="en-US" sz="3000" b="1" dirty="0" smtClean="0"/>
              <a:t>:</a:t>
            </a:r>
          </a:p>
          <a:p>
            <a:pPr marL="0" indent="0">
              <a:buNone/>
            </a:pPr>
            <a:endParaRPr lang="en-US" sz="3000" dirty="0" smtClean="0"/>
          </a:p>
          <a:p>
            <a:r>
              <a:rPr lang="el-GR" sz="3000" dirty="0" smtClean="0"/>
              <a:t>Οι </a:t>
            </a:r>
            <a:r>
              <a:rPr lang="el-GR" sz="3000" dirty="0"/>
              <a:t>τέσσερις κύριοι τύποι </a:t>
            </a:r>
            <a:r>
              <a:rPr lang="el-GR" sz="3000" dirty="0" smtClean="0"/>
              <a:t>της τριβής</a:t>
            </a:r>
            <a:r>
              <a:rPr lang="en-US" sz="3000" dirty="0" smtClean="0"/>
              <a:t>:</a:t>
            </a:r>
            <a:endParaRPr lang="en-US" sz="3000" dirty="0"/>
          </a:p>
          <a:p>
            <a:pPr marL="914400" lvl="1" indent="-514350">
              <a:buFont typeface="+mj-lt"/>
              <a:buAutoNum type="arabicPeriod"/>
            </a:pPr>
            <a:r>
              <a:rPr lang="el-GR" sz="3000" dirty="0" smtClean="0"/>
              <a:t>Τριβή </a:t>
            </a:r>
            <a:r>
              <a:rPr lang="el-GR" sz="3000" dirty="0"/>
              <a:t>ολίσθησης: </a:t>
            </a:r>
            <a:r>
              <a:rPr lang="el-GR" sz="3000" dirty="0" smtClean="0">
                <a:solidFill>
                  <a:srgbClr val="0070C0"/>
                </a:solidFill>
              </a:rPr>
              <a:t>πατινάζ</a:t>
            </a:r>
            <a:endParaRPr lang="en-US" sz="3000" dirty="0">
              <a:solidFill>
                <a:srgbClr val="0070C0"/>
              </a:solidFill>
            </a:endParaRPr>
          </a:p>
          <a:p>
            <a:pPr marL="914400" lvl="1" indent="-514350">
              <a:buFont typeface="+mj-lt"/>
              <a:buAutoNum type="arabicPeriod"/>
            </a:pPr>
            <a:r>
              <a:rPr lang="el-GR" sz="3000" dirty="0" smtClean="0"/>
              <a:t>Τριβή </a:t>
            </a:r>
            <a:r>
              <a:rPr lang="el-GR" sz="3000" dirty="0" smtClean="0"/>
              <a:t>κύλισης: </a:t>
            </a:r>
            <a:r>
              <a:rPr lang="el-GR" sz="3000" dirty="0" smtClean="0">
                <a:solidFill>
                  <a:srgbClr val="FF0000"/>
                </a:solidFill>
              </a:rPr>
              <a:t>μπόουλινγκ</a:t>
            </a:r>
            <a:endParaRPr lang="en-US" sz="3000" dirty="0">
              <a:solidFill>
                <a:srgbClr val="FF0000"/>
              </a:solidFill>
            </a:endParaRPr>
          </a:p>
          <a:p>
            <a:pPr marL="914400" lvl="1" indent="-514350">
              <a:buFont typeface="+mj-lt"/>
              <a:buAutoNum type="arabicPeriod"/>
            </a:pPr>
            <a:r>
              <a:rPr lang="el-GR" sz="3000" dirty="0" smtClean="0"/>
              <a:t>Τριβή </a:t>
            </a:r>
            <a:r>
              <a:rPr lang="el-GR" sz="3000" dirty="0"/>
              <a:t>ρευστού (αέρα ή υγρού</a:t>
            </a:r>
            <a:r>
              <a:rPr lang="el-GR" sz="3000" dirty="0" smtClean="0"/>
              <a:t>)</a:t>
            </a:r>
            <a:r>
              <a:rPr lang="en-US" sz="3000" dirty="0" smtClean="0"/>
              <a:t>: </a:t>
            </a:r>
            <a:r>
              <a:rPr lang="el-GR" sz="3000" dirty="0" smtClean="0">
                <a:solidFill>
                  <a:srgbClr val="7030A0"/>
                </a:solidFill>
              </a:rPr>
              <a:t>αντίσταση αέρα </a:t>
            </a:r>
            <a:r>
              <a:rPr lang="el-GR" sz="3000" dirty="0">
                <a:solidFill>
                  <a:srgbClr val="7030A0"/>
                </a:solidFill>
              </a:rPr>
              <a:t>ή </a:t>
            </a:r>
            <a:r>
              <a:rPr lang="el-GR" sz="3000" dirty="0" smtClean="0">
                <a:solidFill>
                  <a:srgbClr val="7030A0"/>
                </a:solidFill>
              </a:rPr>
              <a:t>νερού</a:t>
            </a:r>
            <a:endParaRPr lang="en-US" sz="3000" dirty="0">
              <a:solidFill>
                <a:srgbClr val="7030A0"/>
              </a:solidFill>
            </a:endParaRPr>
          </a:p>
          <a:p>
            <a:pPr marL="914400" lvl="1" indent="-514350">
              <a:buFont typeface="+mj-lt"/>
              <a:buAutoNum type="arabicPeriod"/>
            </a:pPr>
            <a:r>
              <a:rPr lang="el-GR" sz="3000" dirty="0" smtClean="0"/>
              <a:t>Στατική τριβή</a:t>
            </a:r>
            <a:r>
              <a:rPr lang="en-US" sz="3000" dirty="0" smtClean="0"/>
              <a:t>: </a:t>
            </a:r>
            <a:r>
              <a:rPr lang="el-GR" sz="3000" dirty="0" smtClean="0">
                <a:solidFill>
                  <a:schemeClr val="accent3">
                    <a:lumMod val="75000"/>
                  </a:schemeClr>
                </a:solidFill>
              </a:rPr>
              <a:t>αρχική </a:t>
            </a:r>
            <a:r>
              <a:rPr lang="el-GR" sz="3000" dirty="0">
                <a:solidFill>
                  <a:schemeClr val="accent3">
                    <a:lumMod val="75000"/>
                  </a:schemeClr>
                </a:solidFill>
              </a:rPr>
              <a:t>τριβή κατά τη μετακίνηση ενός αντικειμένου</a:t>
            </a:r>
            <a:endParaRPr lang="en-US" sz="3000" dirty="0">
              <a:solidFill>
                <a:schemeClr val="accent3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sz="3000" dirty="0"/>
          </a:p>
          <a:p>
            <a:pPr marL="0" indent="0">
              <a:buNone/>
            </a:pPr>
            <a:endParaRPr lang="en-US" sz="3000" dirty="0"/>
          </a:p>
          <a:p>
            <a:endParaRPr lang="en-US" sz="3000" dirty="0"/>
          </a:p>
          <a:p>
            <a:endParaRPr lang="en-GB" sz="3000" dirty="0" smtClean="0"/>
          </a:p>
          <a:p>
            <a:endParaRPr lang="en-GB" sz="3000" dirty="0" smtClean="0"/>
          </a:p>
          <a:p>
            <a:endParaRPr lang="en-US" sz="30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7915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l-GR" sz="3000" b="1" dirty="0" smtClean="0"/>
              <a:t>1ος </a:t>
            </a:r>
            <a:r>
              <a:rPr lang="el-GR" sz="3000" b="1" dirty="0"/>
              <a:t>Νόμος της </a:t>
            </a:r>
            <a:r>
              <a:rPr lang="el-GR" sz="3000" b="1" dirty="0" smtClean="0"/>
              <a:t>Κίνησης</a:t>
            </a:r>
            <a:r>
              <a:rPr lang="en-GB" sz="3000" b="1" dirty="0" smtClean="0"/>
              <a:t>:</a:t>
            </a:r>
          </a:p>
          <a:p>
            <a:pPr marL="0" indent="0">
              <a:buNone/>
            </a:pPr>
            <a:endParaRPr lang="en-GB" sz="3000" dirty="0" smtClean="0"/>
          </a:p>
          <a:p>
            <a:pPr marL="0" indent="0">
              <a:buNone/>
            </a:pPr>
            <a:r>
              <a:rPr lang="el-GR" sz="3000" dirty="0" smtClean="0"/>
              <a:t>Συνοψίζοντας</a:t>
            </a:r>
            <a:r>
              <a:rPr lang="en-GB" sz="3000" dirty="0" smtClean="0"/>
              <a:t>:</a:t>
            </a:r>
          </a:p>
          <a:p>
            <a:r>
              <a:rPr lang="el-GR" sz="3000" dirty="0" smtClean="0"/>
              <a:t>Ένα </a:t>
            </a:r>
            <a:r>
              <a:rPr lang="el-GR" sz="3000" dirty="0"/>
              <a:t>αντικείμενο θα "συνεχίσει να κάνει αυτό που κάνει" εκτός αν </a:t>
            </a:r>
            <a:r>
              <a:rPr lang="el-GR" sz="3000" dirty="0" smtClean="0"/>
              <a:t>δεχτεί δράση από </a:t>
            </a:r>
            <a:r>
              <a:rPr lang="el-GR" sz="3000" dirty="0"/>
              <a:t>μια ανισόρροπη δύναμη</a:t>
            </a:r>
            <a:r>
              <a:rPr lang="en-GB" sz="3000" dirty="0" smtClean="0"/>
              <a:t>.</a:t>
            </a:r>
          </a:p>
          <a:p>
            <a:pPr marL="0" indent="0">
              <a:buNone/>
            </a:pPr>
            <a:endParaRPr lang="en-GB" sz="3000" dirty="0" smtClean="0"/>
          </a:p>
          <a:p>
            <a:r>
              <a:rPr lang="el-GR" sz="3000" dirty="0" smtClean="0"/>
              <a:t>Εάν </a:t>
            </a:r>
            <a:r>
              <a:rPr lang="el-GR" sz="3000" dirty="0"/>
              <a:t>το αντικείμενο </a:t>
            </a:r>
            <a:r>
              <a:rPr lang="el-GR" sz="3000" dirty="0" smtClean="0"/>
              <a:t>είναι </a:t>
            </a:r>
            <a:r>
              <a:rPr lang="el-GR" sz="3000" dirty="0"/>
              <a:t>ακίνητο, θα παραμείνει ακίνητο. Αν κινούταν με σταθερή </a:t>
            </a:r>
            <a:r>
              <a:rPr lang="el-GR" sz="3000" dirty="0" smtClean="0"/>
              <a:t>διανυσματική ταχύτητα, </a:t>
            </a:r>
            <a:r>
              <a:rPr lang="el-GR" sz="3000" dirty="0"/>
              <a:t>θα συνεχίσει να κινείται</a:t>
            </a:r>
            <a:r>
              <a:rPr lang="en-GB" sz="3000" dirty="0" smtClean="0"/>
              <a:t>.</a:t>
            </a:r>
          </a:p>
          <a:p>
            <a:pPr marL="0" indent="0">
              <a:buNone/>
            </a:pPr>
            <a:endParaRPr lang="en-GB" sz="3000" dirty="0" smtClean="0"/>
          </a:p>
          <a:p>
            <a:r>
              <a:rPr lang="el-GR" sz="3000" dirty="0" smtClean="0"/>
              <a:t>Χρειάζεται δύναμη </a:t>
            </a:r>
            <a:r>
              <a:rPr lang="el-GR" sz="3000" dirty="0"/>
              <a:t>για να αλλάξει την κίνηση ενός αντικειμένου</a:t>
            </a:r>
            <a:r>
              <a:rPr lang="en-GB" sz="3000" dirty="0" smtClean="0"/>
              <a:t>.</a:t>
            </a:r>
            <a:endParaRPr lang="en-GB" sz="3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2753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02473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l-GR" sz="3000" b="1" dirty="0" smtClean="0"/>
              <a:t>Βιβλιογραφικές </a:t>
            </a:r>
            <a:r>
              <a:rPr lang="el-GR" sz="3000" b="1" dirty="0"/>
              <a:t>Αναφορές</a:t>
            </a:r>
            <a:r>
              <a:rPr lang="en-US" sz="3000" b="1" dirty="0" smtClean="0"/>
              <a:t>:</a:t>
            </a:r>
          </a:p>
          <a:p>
            <a:pPr marL="0" indent="0">
              <a:buNone/>
            </a:pPr>
            <a:endParaRPr lang="en-US" sz="3000" dirty="0" smtClean="0"/>
          </a:p>
          <a:p>
            <a:r>
              <a:rPr lang="en-US" sz="2000" dirty="0">
                <a:hlinkClick r:id="rId3"/>
              </a:rPr>
              <a:t>https://www.slideshare.net/wilsone/newtons-laws-of-motion-1949387</a:t>
            </a:r>
          </a:p>
          <a:p>
            <a:r>
              <a:rPr lang="en-US" sz="2000" dirty="0" smtClean="0">
                <a:hlinkClick r:id="rId3"/>
              </a:rPr>
              <a:t>https</a:t>
            </a:r>
            <a:r>
              <a:rPr lang="en-US" sz="2000" dirty="0">
                <a:hlinkClick r:id="rId3"/>
              </a:rPr>
              <a:t>://www.slideshare.net/pvnkmrksk/newtons-laws-of-motion-2587754</a:t>
            </a:r>
          </a:p>
          <a:p>
            <a:r>
              <a:rPr lang="en-US" sz="2000" dirty="0" smtClean="0">
                <a:hlinkClick r:id="rId3"/>
              </a:rPr>
              <a:t>https</a:t>
            </a:r>
            <a:r>
              <a:rPr lang="en-US" sz="2000" dirty="0">
                <a:hlinkClick r:id="rId3"/>
              </a:rPr>
              <a:t>://www.grc.nasa.gov/www/k-12/airplane/newton.html</a:t>
            </a:r>
          </a:p>
          <a:p>
            <a:r>
              <a:rPr lang="en-US" sz="2000" dirty="0" smtClean="0">
                <a:hlinkClick r:id="rId3"/>
              </a:rPr>
              <a:t>http</a:t>
            </a:r>
            <a:r>
              <a:rPr lang="en-US" sz="2000" dirty="0">
                <a:hlinkClick r:id="rId3"/>
              </a:rPr>
              <a:t>://</a:t>
            </a:r>
            <a:r>
              <a:rPr lang="en-US" sz="2000" dirty="0" smtClean="0">
                <a:hlinkClick r:id="rId3"/>
              </a:rPr>
              <a:t>www.physics4kids.com/files/motion_laws.html</a:t>
            </a:r>
            <a:r>
              <a:rPr lang="en-US" sz="2000" dirty="0" smtClean="0"/>
              <a:t> </a:t>
            </a:r>
            <a:endParaRPr lang="en-US" sz="2000" dirty="0"/>
          </a:p>
          <a:p>
            <a:r>
              <a:rPr lang="en-US" sz="2000" dirty="0">
                <a:hlinkClick r:id="rId4"/>
              </a:rPr>
              <a:t>https://</a:t>
            </a:r>
            <a:r>
              <a:rPr lang="en-US" sz="2000" dirty="0" smtClean="0">
                <a:hlinkClick r:id="rId4"/>
              </a:rPr>
              <a:t>phet.colorado.edu/en/simulation/forces-and-motion-basics</a:t>
            </a:r>
            <a:r>
              <a:rPr lang="en-US" sz="2000" dirty="0" smtClean="0"/>
              <a:t> </a:t>
            </a:r>
          </a:p>
          <a:p>
            <a:r>
              <a:rPr lang="en-US" sz="2000" dirty="0">
                <a:hlinkClick r:id="rId5"/>
              </a:rPr>
              <a:t>https://</a:t>
            </a:r>
            <a:r>
              <a:rPr lang="en-US" sz="2000" dirty="0" smtClean="0">
                <a:hlinkClick r:id="rId5"/>
              </a:rPr>
              <a:t>www.youtube.com/watch?time_continue=370&amp;v=KvPF0cQUW7s</a:t>
            </a:r>
            <a:r>
              <a:rPr lang="en-US" sz="2000" dirty="0" smtClean="0"/>
              <a:t> </a:t>
            </a:r>
            <a:endParaRPr lang="en-US" sz="2000" dirty="0"/>
          </a:p>
          <a:p>
            <a:r>
              <a:rPr lang="en-US" sz="2000" dirty="0">
                <a:hlinkClick r:id="rId6"/>
              </a:rPr>
              <a:t>https://</a:t>
            </a:r>
            <a:r>
              <a:rPr lang="en-US" sz="2000" dirty="0" smtClean="0">
                <a:hlinkClick r:id="rId6"/>
              </a:rPr>
              <a:t>www.youtube.com/watch?v=NYVMlmL0BPQ</a:t>
            </a:r>
            <a:r>
              <a:rPr lang="en-US" sz="2000" dirty="0" smtClean="0"/>
              <a:t> </a:t>
            </a:r>
            <a:endParaRPr lang="en-US" sz="2000" dirty="0"/>
          </a:p>
          <a:p>
            <a:r>
              <a:rPr lang="en-US" sz="2000" dirty="0">
                <a:hlinkClick r:id="rId7"/>
              </a:rPr>
              <a:t>https://</a:t>
            </a:r>
            <a:r>
              <a:rPr lang="en-US" sz="2000" dirty="0" smtClean="0">
                <a:hlinkClick r:id="rId7"/>
              </a:rPr>
              <a:t>www.youtube.com/watch?v=3jVHQ8bECIs</a:t>
            </a:r>
            <a:r>
              <a:rPr lang="en-US" sz="2000" dirty="0" smtClean="0"/>
              <a:t> </a:t>
            </a:r>
            <a:endParaRPr lang="en-US" sz="2000" dirty="0"/>
          </a:p>
          <a:p>
            <a:r>
              <a:rPr lang="en-US" sz="2000" dirty="0">
                <a:hlinkClick r:id="rId8"/>
              </a:rPr>
              <a:t>https://</a:t>
            </a:r>
            <a:r>
              <a:rPr lang="en-US" sz="2000" dirty="0" smtClean="0">
                <a:hlinkClick r:id="rId8"/>
              </a:rPr>
              <a:t>www.youtube.com/watch?v=Ixf9ZyZaE9Q</a:t>
            </a:r>
            <a:r>
              <a:rPr lang="en-US" sz="2000" dirty="0" smtClean="0"/>
              <a:t> </a:t>
            </a:r>
          </a:p>
          <a:p>
            <a:pPr marL="0" indent="0">
              <a:buNone/>
            </a:pPr>
            <a:endParaRPr lang="en-US" sz="2000" dirty="0"/>
          </a:p>
          <a:p>
            <a:endParaRPr lang="en-US" sz="2000" dirty="0"/>
          </a:p>
          <a:p>
            <a:pPr marL="0" indent="0">
              <a:buNone/>
            </a:pPr>
            <a:r>
              <a:rPr lang="en-GB" sz="3000" dirty="0" smtClean="0"/>
              <a:t>                 </a:t>
            </a:r>
          </a:p>
          <a:p>
            <a:pPr marL="0" indent="0">
              <a:buNone/>
            </a:pPr>
            <a:endParaRPr lang="en-GB" sz="30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0688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240756"/>
          </a:xfrm>
        </p:spPr>
        <p:txBody>
          <a:bodyPr>
            <a:normAutofit fontScale="92500" lnSpcReduction="10000"/>
          </a:bodyPr>
          <a:lstStyle/>
          <a:p>
            <a:r>
              <a:rPr lang="el-GR" sz="3000" dirty="0" smtClean="0"/>
              <a:t>Ο </a:t>
            </a:r>
            <a:r>
              <a:rPr lang="el-GR" sz="3000" dirty="0" err="1"/>
              <a:t>Sir</a:t>
            </a:r>
            <a:r>
              <a:rPr lang="el-GR" sz="3000" dirty="0"/>
              <a:t> </a:t>
            </a:r>
            <a:r>
              <a:rPr lang="el-GR" sz="3000" dirty="0" err="1"/>
              <a:t>Isaac</a:t>
            </a:r>
            <a:r>
              <a:rPr lang="el-GR" sz="3000" dirty="0"/>
              <a:t> </a:t>
            </a:r>
            <a:r>
              <a:rPr lang="el-GR" sz="3000" dirty="0" err="1"/>
              <a:t>Newton</a:t>
            </a:r>
            <a:r>
              <a:rPr lang="el-GR" sz="3000" dirty="0"/>
              <a:t> (1642 - 1727) ήταν </a:t>
            </a:r>
            <a:r>
              <a:rPr lang="el-GR" sz="3000" dirty="0" smtClean="0"/>
              <a:t>Άγγλος </a:t>
            </a:r>
            <a:r>
              <a:rPr lang="el-GR" sz="3000" dirty="0"/>
              <a:t>μαθηματικός, αστρονόμος, θεολόγος, συγγραφέας και </a:t>
            </a:r>
            <a:r>
              <a:rPr lang="el-GR" sz="3000" b="1" u="sng" dirty="0"/>
              <a:t>φυσικός</a:t>
            </a:r>
            <a:r>
              <a:rPr lang="en-US" sz="3000" dirty="0" smtClean="0"/>
              <a:t>. </a:t>
            </a:r>
          </a:p>
          <a:p>
            <a:pPr marL="0" indent="0">
              <a:buNone/>
            </a:pPr>
            <a:endParaRPr lang="en-US" sz="3000" dirty="0" smtClean="0"/>
          </a:p>
          <a:p>
            <a:r>
              <a:rPr lang="el-GR" sz="3000" dirty="0" smtClean="0"/>
              <a:t>Θεωρείται </a:t>
            </a:r>
            <a:r>
              <a:rPr lang="el-GR" sz="3000" dirty="0"/>
              <a:t>ως ένας από τους πιο </a:t>
            </a:r>
            <a:r>
              <a:rPr lang="el-GR" sz="3000" dirty="0" smtClean="0"/>
              <a:t>                                  σημαντικούς </a:t>
            </a:r>
            <a:r>
              <a:rPr lang="el-GR" sz="3000" dirty="0"/>
              <a:t>επιστήμονες όλων των </a:t>
            </a:r>
            <a:r>
              <a:rPr lang="el-GR" sz="3000" dirty="0" smtClean="0"/>
              <a:t>                       εποχών </a:t>
            </a:r>
            <a:r>
              <a:rPr lang="el-GR" sz="3000" dirty="0"/>
              <a:t>και </a:t>
            </a:r>
            <a:r>
              <a:rPr lang="el-GR" sz="3000" dirty="0" smtClean="0"/>
              <a:t>είχε πρωταγωνιστικό ρόλο                           στην επιστημονική επανάσταση.</a:t>
            </a:r>
            <a:endParaRPr lang="en-US" sz="3000" dirty="0" smtClean="0"/>
          </a:p>
          <a:p>
            <a:pPr marL="0" indent="0">
              <a:buNone/>
            </a:pPr>
            <a:endParaRPr lang="en-GB" sz="3000" dirty="0" smtClean="0"/>
          </a:p>
          <a:p>
            <a:r>
              <a:rPr lang="el-GR" sz="3000" dirty="0" smtClean="0"/>
              <a:t>Ο </a:t>
            </a:r>
            <a:r>
              <a:rPr lang="el-GR" sz="3000" dirty="0" err="1"/>
              <a:t>Newton</a:t>
            </a:r>
            <a:r>
              <a:rPr lang="el-GR" sz="3000" dirty="0"/>
              <a:t> διατύπωσε τους </a:t>
            </a:r>
            <a:r>
              <a:rPr lang="el-GR" sz="3000" b="1" u="sng" dirty="0"/>
              <a:t>νόμους της κίνησης </a:t>
            </a:r>
            <a:r>
              <a:rPr lang="el-GR" sz="3000" dirty="0"/>
              <a:t>και της </a:t>
            </a:r>
            <a:r>
              <a:rPr lang="el-GR" sz="3000" b="1" u="sng" dirty="0"/>
              <a:t>παγκόσμιας βαρύτητας</a:t>
            </a:r>
            <a:r>
              <a:rPr lang="el-GR" sz="3000" dirty="0"/>
              <a:t>, που κυριάρχησε στην άποψη των επιστημόνων για το φυσικό σύμπαν. Έχει </a:t>
            </a:r>
            <a:r>
              <a:rPr lang="el-GR" sz="3000" dirty="0" smtClean="0"/>
              <a:t>διαμορφώσει </a:t>
            </a:r>
            <a:r>
              <a:rPr lang="el-GR" sz="3000" dirty="0" smtClean="0"/>
              <a:t>τους </a:t>
            </a:r>
            <a:r>
              <a:rPr lang="el-GR" sz="3000" dirty="0"/>
              <a:t>"τρεις νόμους της κίνησης" που διέπουν την κίνηση όλων των αντικειμένων ανά πάσα στιγμή και υπό όλες τις </a:t>
            </a:r>
            <a:r>
              <a:rPr lang="el-GR" sz="3000" dirty="0" smtClean="0"/>
              <a:t>περιστάσεις.</a:t>
            </a:r>
            <a:endParaRPr lang="en-US" sz="3000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1556792"/>
            <a:ext cx="1781802" cy="245402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fontScale="92500" lnSpcReduction="20000"/>
          </a:bodyPr>
          <a:lstStyle/>
          <a:p>
            <a:r>
              <a:rPr lang="el-GR" sz="3000" b="1" u="sng" dirty="0"/>
              <a:t>Ο 1ος νόμος του Νεύτωνα</a:t>
            </a:r>
            <a:r>
              <a:rPr lang="en-US" sz="3000" b="1" u="sng" dirty="0" smtClean="0"/>
              <a:t>: </a:t>
            </a:r>
            <a:r>
              <a:rPr lang="el-GR" sz="3000" dirty="0" smtClean="0"/>
              <a:t>Κάθε </a:t>
            </a:r>
            <a:r>
              <a:rPr lang="el-GR" sz="3000" dirty="0"/>
              <a:t>σώμα, που βρίσκεται μέσα σε ένα αδρανειακό σύστημα, διατηρεί την κατάσταση ηρεμίας, ή ευθύγραμμης και η ομαλής κίνησής του, εφόσον καμία εξωτερική δύναμη δεν επιδρά για τη μεταβολή της ή η συνισταμένη των δυνάμεων ισούται με </a:t>
            </a:r>
            <a:r>
              <a:rPr lang="el-GR" sz="3000" dirty="0" smtClean="0"/>
              <a:t>0.</a:t>
            </a:r>
            <a:endParaRPr lang="en-US" sz="3000" dirty="0" smtClean="0"/>
          </a:p>
          <a:p>
            <a:endParaRPr lang="el-GR" sz="3000" b="1" u="sng" dirty="0" smtClean="0"/>
          </a:p>
          <a:p>
            <a:r>
              <a:rPr lang="el-GR" sz="3000" b="1" u="sng" dirty="0" smtClean="0"/>
              <a:t>Ο </a:t>
            </a:r>
            <a:r>
              <a:rPr lang="el-GR" sz="3000" b="1" u="sng" dirty="0"/>
              <a:t>2ος νόμος του Νεύτωνα</a:t>
            </a:r>
            <a:r>
              <a:rPr lang="en-US" sz="3000" b="1" u="sng" dirty="0" smtClean="0"/>
              <a:t>:</a:t>
            </a:r>
            <a:r>
              <a:rPr lang="en-US" sz="3000" b="1" dirty="0" smtClean="0"/>
              <a:t> </a:t>
            </a:r>
            <a:r>
              <a:rPr lang="el-GR" sz="3000" dirty="0" smtClean="0"/>
              <a:t>Η </a:t>
            </a:r>
            <a:r>
              <a:rPr lang="el-GR" sz="3000" dirty="0"/>
              <a:t>δύναμη ισούται με το γινόμενο της μάζας του που επικρατεί εκεί, επί την επιτάχυνση που αποκτά.</a:t>
            </a:r>
            <a:endParaRPr lang="el-GR" sz="3000" dirty="0" smtClean="0"/>
          </a:p>
          <a:p>
            <a:pPr marL="0" indent="0">
              <a:buNone/>
            </a:pPr>
            <a:endParaRPr lang="en-US" sz="3000" dirty="0"/>
          </a:p>
          <a:p>
            <a:r>
              <a:rPr lang="el-GR" sz="3000" b="1" u="sng" dirty="0" smtClean="0"/>
              <a:t>Ο </a:t>
            </a:r>
            <a:r>
              <a:rPr lang="el-GR" sz="3000" b="1" u="sng" dirty="0"/>
              <a:t>3ος Νόμος του Νεύτωνα</a:t>
            </a:r>
            <a:r>
              <a:rPr lang="en-US" sz="3000" b="1" u="sng" dirty="0" smtClean="0"/>
              <a:t>: </a:t>
            </a:r>
            <a:r>
              <a:rPr lang="el-GR" sz="3000" dirty="0"/>
              <a:t>Για κάθε δράση μιας δύναμης, υπάρχει μια </a:t>
            </a:r>
            <a:r>
              <a:rPr lang="el-GR" sz="3000" dirty="0" smtClean="0"/>
              <a:t>αντίθετη και ισοδύναμη </a:t>
            </a:r>
            <a:r>
              <a:rPr lang="el-GR" sz="3000" dirty="0"/>
              <a:t>δύναμη </a:t>
            </a:r>
            <a:r>
              <a:rPr lang="el-GR" sz="3000" dirty="0" smtClean="0"/>
              <a:t>αντίδρασης.</a:t>
            </a:r>
            <a:endParaRPr lang="en-GB" sz="3000" dirty="0" smtClean="0"/>
          </a:p>
          <a:p>
            <a:endParaRPr lang="en-GB" sz="3000" dirty="0" smtClean="0"/>
          </a:p>
          <a:p>
            <a:endParaRPr lang="en-US" sz="3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9915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l-GR" sz="3000" b="1" dirty="0" smtClean="0"/>
              <a:t>1ος Νόμος της Κίνησης</a:t>
            </a:r>
            <a:r>
              <a:rPr lang="en-US" sz="3000" b="1" dirty="0" smtClean="0"/>
              <a:t>:</a:t>
            </a:r>
          </a:p>
          <a:p>
            <a:pPr marL="0" indent="0" algn="ctr">
              <a:buNone/>
            </a:pPr>
            <a:endParaRPr lang="en-US" sz="3000" dirty="0"/>
          </a:p>
          <a:p>
            <a:r>
              <a:rPr lang="el-GR" sz="3000" i="1" dirty="0" smtClean="0">
                <a:solidFill>
                  <a:schemeClr val="accent6">
                    <a:lumMod val="50000"/>
                  </a:schemeClr>
                </a:solidFill>
              </a:rPr>
              <a:t>Ένα </a:t>
            </a:r>
            <a:r>
              <a:rPr lang="el-GR" sz="3000" i="1" dirty="0">
                <a:solidFill>
                  <a:schemeClr val="accent6">
                    <a:lumMod val="50000"/>
                  </a:schemeClr>
                </a:solidFill>
              </a:rPr>
              <a:t>αντικείμενο </a:t>
            </a:r>
            <a:r>
              <a:rPr lang="el-GR" sz="3000" i="1" dirty="0" smtClean="0">
                <a:solidFill>
                  <a:schemeClr val="accent6">
                    <a:lumMod val="50000"/>
                  </a:schemeClr>
                </a:solidFill>
              </a:rPr>
              <a:t>που βρίσκεται σε </a:t>
            </a:r>
            <a:r>
              <a:rPr lang="el-GR" sz="3000" i="1" dirty="0">
                <a:solidFill>
                  <a:schemeClr val="accent6">
                    <a:lumMod val="50000"/>
                  </a:schemeClr>
                </a:solidFill>
              </a:rPr>
              <a:t>κατάσταση ηρεμίας θα παραμείνει σε ηρεμία και ένα αντικείμενο σε κίνηση θα παραμείνει σε κίνηση με σταθερή ταχύτητα, εκτός εάν </a:t>
            </a:r>
            <a:r>
              <a:rPr lang="el-GR" sz="3000" i="1" dirty="0" smtClean="0">
                <a:solidFill>
                  <a:schemeClr val="accent6">
                    <a:lumMod val="50000"/>
                  </a:schemeClr>
                </a:solidFill>
              </a:rPr>
              <a:t>δέχεται άσκηση από </a:t>
            </a:r>
            <a:r>
              <a:rPr lang="el-GR" sz="3000" i="1" dirty="0">
                <a:solidFill>
                  <a:schemeClr val="accent6">
                    <a:lumMod val="50000"/>
                  </a:schemeClr>
                </a:solidFill>
              </a:rPr>
              <a:t>μια </a:t>
            </a:r>
            <a:r>
              <a:rPr lang="el-GR" sz="3000" i="1" dirty="0" smtClean="0">
                <a:solidFill>
                  <a:schemeClr val="accent6">
                    <a:lumMod val="50000"/>
                  </a:schemeClr>
                </a:solidFill>
              </a:rPr>
              <a:t>ανισόρροπη δύναμη</a:t>
            </a:r>
            <a:r>
              <a:rPr lang="en-US" sz="3000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</a:p>
          <a:p>
            <a:pPr marL="0" indent="0">
              <a:buNone/>
            </a:pPr>
            <a:endParaRPr lang="en-US" sz="3000" dirty="0" smtClean="0"/>
          </a:p>
          <a:p>
            <a:r>
              <a:rPr lang="el-GR" sz="3000" dirty="0" smtClean="0"/>
              <a:t>Είναι </a:t>
            </a:r>
            <a:r>
              <a:rPr lang="el-GR" sz="3000" dirty="0"/>
              <a:t>γνωστός </a:t>
            </a:r>
            <a:r>
              <a:rPr lang="el-GR" sz="3000" dirty="0" smtClean="0"/>
              <a:t>και ως ο </a:t>
            </a:r>
            <a:r>
              <a:rPr lang="el-GR" sz="3000" b="1" u="sng" dirty="0" smtClean="0"/>
              <a:t>Νόμος </a:t>
            </a:r>
            <a:r>
              <a:rPr lang="el-GR" sz="3000" b="1" u="sng" dirty="0"/>
              <a:t>της </a:t>
            </a:r>
            <a:r>
              <a:rPr lang="el-GR" sz="3000" b="1" u="sng" dirty="0" smtClean="0"/>
              <a:t>Αδράνειας</a:t>
            </a:r>
            <a:r>
              <a:rPr lang="el-GR" sz="3000" dirty="0"/>
              <a:t>. Η αδράνεια είναι η τάση ενός αντικειμένου να αντιστέκεται στις αλλαγές στην </a:t>
            </a:r>
            <a:r>
              <a:rPr lang="el-GR" sz="3000" dirty="0" smtClean="0"/>
              <a:t>διανυσματική ταχύτητά </a:t>
            </a:r>
            <a:r>
              <a:rPr lang="el-GR" sz="3000" dirty="0"/>
              <a:t>του: είτε </a:t>
            </a:r>
            <a:r>
              <a:rPr lang="el-GR" sz="3000" dirty="0" smtClean="0"/>
              <a:t>βρίσκεται σε </a:t>
            </a:r>
            <a:r>
              <a:rPr lang="el-GR" sz="3000" dirty="0"/>
              <a:t>κίνηση είτε </a:t>
            </a:r>
            <a:r>
              <a:rPr lang="el-GR" sz="3000" dirty="0" smtClean="0"/>
              <a:t>βρίσκεται σε στασιμότητα.</a:t>
            </a:r>
            <a:endParaRPr lang="en-US" sz="3000" dirty="0" smtClean="0"/>
          </a:p>
          <a:p>
            <a:endParaRPr lang="en-US" sz="3000" dirty="0"/>
          </a:p>
          <a:p>
            <a:r>
              <a:rPr lang="el-GR" sz="3000" dirty="0" smtClean="0"/>
              <a:t>Η μάζα </a:t>
            </a:r>
            <a:r>
              <a:rPr lang="el-GR" sz="3000" dirty="0"/>
              <a:t>(όχι </a:t>
            </a:r>
            <a:r>
              <a:rPr lang="el-GR" sz="3000" dirty="0" smtClean="0"/>
              <a:t>το βάρος</a:t>
            </a:r>
            <a:r>
              <a:rPr lang="el-GR" sz="3000" dirty="0"/>
              <a:t>) είναι η ποσότητα που εξαρτάται αποκλειστικά από την αδράνεια ενός αντικειμένου. Όσο περισσότερη αδράνεια έχει ένα αντικείμενο, τόσο περισσότερη μάζα έχει</a:t>
            </a:r>
            <a:r>
              <a:rPr lang="en-US" sz="3000" dirty="0" smtClean="0"/>
              <a:t>.</a:t>
            </a:r>
            <a:endParaRPr lang="en-US" sz="3000" dirty="0"/>
          </a:p>
          <a:p>
            <a:pPr marL="0" indent="0">
              <a:buNone/>
            </a:pPr>
            <a:endParaRPr lang="en-GB" sz="3000" dirty="0" smtClean="0"/>
          </a:p>
          <a:p>
            <a:endParaRPr lang="en-GB" sz="3000" dirty="0" smtClean="0"/>
          </a:p>
          <a:p>
            <a:endParaRPr lang="en-US" sz="3000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6961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240756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l-GR" sz="3000" b="1" dirty="0"/>
              <a:t>1ος Νόμος της </a:t>
            </a:r>
            <a:r>
              <a:rPr lang="el-GR" sz="3000" b="1" dirty="0" smtClean="0"/>
              <a:t>Κίνησης</a:t>
            </a:r>
            <a:r>
              <a:rPr lang="en-US" sz="3000" b="1" dirty="0" smtClean="0"/>
              <a:t>:</a:t>
            </a:r>
          </a:p>
          <a:p>
            <a:pPr marL="0" indent="0">
              <a:buNone/>
            </a:pPr>
            <a:endParaRPr lang="en-US" sz="3000" dirty="0" smtClean="0"/>
          </a:p>
          <a:p>
            <a:r>
              <a:rPr lang="el-GR" u="sng" dirty="0" smtClean="0"/>
              <a:t>Παράδειγμα</a:t>
            </a:r>
            <a:r>
              <a:rPr lang="el-GR" dirty="0"/>
              <a:t>: Αυτή η μπάλα του γκολφ θα </a:t>
            </a:r>
            <a:r>
              <a:rPr lang="el-GR" dirty="0" smtClean="0"/>
              <a:t>παρέμενε </a:t>
            </a:r>
            <a:r>
              <a:rPr lang="el-GR" dirty="0"/>
              <a:t>στο </a:t>
            </a:r>
            <a:r>
              <a:rPr lang="el-GR" dirty="0" smtClean="0"/>
              <a:t>υποστήριγμα </a:t>
            </a:r>
            <a:r>
              <a:rPr lang="el-GR" dirty="0" smtClean="0"/>
              <a:t>της (</a:t>
            </a:r>
            <a:r>
              <a:rPr lang="en-US" dirty="0" smtClean="0"/>
              <a:t>tee)</a:t>
            </a:r>
            <a:r>
              <a:rPr lang="el-GR" dirty="0" smtClean="0"/>
              <a:t> </a:t>
            </a:r>
            <a:r>
              <a:rPr lang="el-GR" dirty="0"/>
              <a:t>για πάντα, εκτός αν μια                 "</a:t>
            </a:r>
            <a:r>
              <a:rPr lang="el-GR" dirty="0" smtClean="0"/>
              <a:t>ανισόρροπη δύναμη" ενεργήσει </a:t>
            </a:r>
            <a:r>
              <a:rPr lang="el-GR" dirty="0"/>
              <a:t>πάνω </a:t>
            </a:r>
            <a:r>
              <a:rPr lang="el-GR" dirty="0" smtClean="0"/>
              <a:t>της. 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>Όταν </a:t>
            </a:r>
            <a:r>
              <a:rPr lang="el-GR" dirty="0"/>
              <a:t>η μπάλα του γκολφ </a:t>
            </a:r>
            <a:r>
              <a:rPr lang="el-GR" dirty="0" smtClean="0"/>
              <a:t>βρίσκεται στον </a:t>
            </a:r>
            <a:r>
              <a:rPr lang="en-US" dirty="0" smtClean="0"/>
              <a:t>                                </a:t>
            </a:r>
            <a:r>
              <a:rPr lang="el-GR" dirty="0" smtClean="0"/>
              <a:t>αέρα</a:t>
            </a:r>
            <a:r>
              <a:rPr lang="el-GR" dirty="0" smtClean="0"/>
              <a:t>, </a:t>
            </a:r>
            <a:r>
              <a:rPr lang="el-GR" dirty="0" smtClean="0"/>
              <a:t>λόγο </a:t>
            </a:r>
            <a:r>
              <a:rPr lang="el-GR" dirty="0" smtClean="0"/>
              <a:t>χτυπήματος, </a:t>
            </a:r>
            <a:r>
              <a:rPr lang="el-GR" dirty="0"/>
              <a:t>δεν θα </a:t>
            </a:r>
            <a:r>
              <a:rPr lang="el-GR" dirty="0" smtClean="0"/>
              <a:t>σταματήσει </a:t>
            </a:r>
            <a:r>
              <a:rPr lang="en-US" dirty="0" smtClean="0"/>
              <a:t>                       </a:t>
            </a:r>
            <a:r>
              <a:rPr lang="el-GR" dirty="0" smtClean="0"/>
              <a:t>ποτέ</a:t>
            </a:r>
            <a:r>
              <a:rPr lang="el-GR" dirty="0"/>
              <a:t>, εκτός </a:t>
            </a:r>
            <a:r>
              <a:rPr lang="el-GR" dirty="0" smtClean="0"/>
              <a:t>και </a:t>
            </a:r>
            <a:r>
              <a:rPr lang="el-GR" dirty="0"/>
              <a:t>αν μια </a:t>
            </a:r>
            <a:r>
              <a:rPr lang="el-GR" dirty="0" smtClean="0"/>
              <a:t>ανισόρροπη δύναμη </a:t>
            </a:r>
            <a:r>
              <a:rPr lang="en-US" dirty="0" smtClean="0"/>
              <a:t>                  </a:t>
            </a:r>
            <a:r>
              <a:rPr lang="el-GR" dirty="0" smtClean="0"/>
              <a:t>δράσει </a:t>
            </a:r>
            <a:r>
              <a:rPr lang="el-GR" dirty="0" smtClean="0"/>
              <a:t>πάνω </a:t>
            </a:r>
            <a:r>
              <a:rPr lang="el-GR" dirty="0" smtClean="0"/>
              <a:t>της </a:t>
            </a:r>
            <a:r>
              <a:rPr lang="el-GR" dirty="0" smtClean="0"/>
              <a:t>ξανά </a:t>
            </a:r>
            <a:r>
              <a:rPr lang="el-GR" dirty="0"/>
              <a:t>(βαρύτητα και </a:t>
            </a:r>
            <a:r>
              <a:rPr lang="el-GR" dirty="0" smtClean="0"/>
              <a:t>αέρας, τριβή).</a:t>
            </a:r>
            <a:endParaRPr lang="en-US" dirty="0" smtClean="0"/>
          </a:p>
          <a:p>
            <a:pPr marL="0" indent="0">
              <a:buNone/>
            </a:pPr>
            <a:endParaRPr lang="en-US" sz="3000" dirty="0" smtClean="0"/>
          </a:p>
          <a:p>
            <a:r>
              <a:rPr lang="el-GR" dirty="0" smtClean="0"/>
              <a:t>Τι </a:t>
            </a:r>
            <a:r>
              <a:rPr lang="el-GR" dirty="0"/>
              <a:t>είναι μια "ανισόρροπη δύναμη</a:t>
            </a:r>
            <a:r>
              <a:rPr lang="el-GR" dirty="0" smtClean="0"/>
              <a:t>";</a:t>
            </a:r>
            <a:endParaRPr lang="en-US" dirty="0" smtClean="0"/>
          </a:p>
          <a:p>
            <a:pPr lvl="1"/>
            <a:r>
              <a:rPr lang="el-GR" dirty="0" smtClean="0"/>
              <a:t>Όταν</a:t>
            </a:r>
            <a:r>
              <a:rPr lang="en-US" dirty="0" smtClean="0"/>
              <a:t> </a:t>
            </a:r>
            <a:r>
              <a:rPr lang="el-GR" dirty="0" smtClean="0"/>
              <a:t>ισορροπημένες </a:t>
            </a:r>
            <a:r>
              <a:rPr lang="el-GR" dirty="0"/>
              <a:t>δυνάμεις </a:t>
            </a:r>
            <a:r>
              <a:rPr lang="el-GR" dirty="0" smtClean="0"/>
              <a:t>δράσουν </a:t>
            </a:r>
            <a:r>
              <a:rPr lang="el-GR" dirty="0" smtClean="0"/>
              <a:t>σε </a:t>
            </a:r>
            <a:r>
              <a:rPr lang="el-GR" dirty="0"/>
              <a:t>ένα αντικείμενο σε ηρεμία, το αντικείμενο δεν θα κινηθεί </a:t>
            </a:r>
            <a:r>
              <a:rPr lang="el-GR" dirty="0" smtClean="0"/>
              <a:t>(π.χ. αν </a:t>
            </a:r>
            <a:r>
              <a:rPr lang="el-GR" dirty="0"/>
              <a:t>σπρώξετε τον τοίχο, ο τοίχος σπρώχνει πίσω με μια </a:t>
            </a:r>
            <a:r>
              <a:rPr lang="el-GR" dirty="0" smtClean="0"/>
              <a:t>ίση </a:t>
            </a:r>
            <a:r>
              <a:rPr lang="el-GR" dirty="0" smtClean="0"/>
              <a:t>αλλά </a:t>
            </a:r>
            <a:r>
              <a:rPr lang="el-GR" dirty="0"/>
              <a:t>αντίθετη δύναμη, </a:t>
            </a:r>
            <a:r>
              <a:rPr lang="el-GR" dirty="0" smtClean="0"/>
              <a:t>έτσι ώστε </a:t>
            </a:r>
            <a:r>
              <a:rPr lang="el-GR" dirty="0"/>
              <a:t>ούτε εσείς ούτε ο τοίχος θα </a:t>
            </a:r>
            <a:r>
              <a:rPr lang="el-GR" dirty="0" smtClean="0"/>
              <a:t>μετακινηθείτε). </a:t>
            </a:r>
            <a:r>
              <a:rPr lang="el-GR" u="sng" dirty="0"/>
              <a:t>Οι δυνάμεις που προκαλούν αλλαγή στην κίνηση ενός αντικειμένου ονομάζονται "</a:t>
            </a:r>
            <a:r>
              <a:rPr lang="el-GR" u="sng" dirty="0" smtClean="0"/>
              <a:t>ανισόρροπες </a:t>
            </a:r>
            <a:r>
              <a:rPr lang="el-GR" u="sng" dirty="0"/>
              <a:t>δυνάμεις".</a:t>
            </a:r>
            <a:endParaRPr lang="en-GB" u="sng" dirty="0" smtClean="0"/>
          </a:p>
          <a:p>
            <a:endParaRPr lang="en-GB" sz="3000" dirty="0" smtClean="0"/>
          </a:p>
          <a:p>
            <a:endParaRPr lang="en-US" sz="30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6" name="Picture 3" descr="j0336838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1961307"/>
            <a:ext cx="1296144" cy="12516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54122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24075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l-GR" sz="3000" b="1" dirty="0" smtClean="0"/>
              <a:t>1ος </a:t>
            </a:r>
            <a:r>
              <a:rPr lang="el-GR" sz="3000" b="1" dirty="0"/>
              <a:t>Νόμος της </a:t>
            </a:r>
            <a:r>
              <a:rPr lang="el-GR" sz="3000" b="1" dirty="0" smtClean="0"/>
              <a:t>Κίνησης</a:t>
            </a:r>
            <a:r>
              <a:rPr lang="en-US" sz="3000" b="1" dirty="0" smtClean="0"/>
              <a:t>:</a:t>
            </a:r>
          </a:p>
          <a:p>
            <a:pPr marL="0" indent="0">
              <a:buNone/>
            </a:pPr>
            <a:endParaRPr lang="en-US" sz="3000" dirty="0" smtClean="0"/>
          </a:p>
          <a:p>
            <a:r>
              <a:rPr lang="el-GR" sz="3000" u="sng" dirty="0" smtClean="0"/>
              <a:t>Παράδειγμα</a:t>
            </a:r>
            <a:r>
              <a:rPr lang="el-GR" sz="3000" dirty="0"/>
              <a:t>: Ο νόμος της αδράνειας λέει </a:t>
            </a:r>
            <a:r>
              <a:rPr lang="el-GR" sz="3000" dirty="0" smtClean="0"/>
              <a:t>ότι τα </a:t>
            </a:r>
            <a:r>
              <a:rPr lang="el-GR" sz="3000" dirty="0"/>
              <a:t>αντικείμενα (συμπεριλαμβανομένου </a:t>
            </a:r>
            <a:r>
              <a:rPr lang="el-GR" sz="3000" dirty="0" smtClean="0"/>
              <a:t>και του εαυτού σου) </a:t>
            </a:r>
            <a:r>
              <a:rPr lang="el-GR" sz="3000" dirty="0"/>
              <a:t>αντιστέκονται σε αλλαγές στην κίνηση τους. Όταν </a:t>
            </a:r>
            <a:r>
              <a:rPr lang="el-GR" sz="3000" dirty="0" smtClean="0"/>
              <a:t>ένα </a:t>
            </a:r>
            <a:r>
              <a:rPr lang="el-GR" sz="3000" dirty="0"/>
              <a:t>αυτοκίνητο </a:t>
            </a:r>
            <a:r>
              <a:rPr lang="el-GR" sz="3000" dirty="0" smtClean="0"/>
              <a:t>που κινείται με </a:t>
            </a:r>
            <a:r>
              <a:rPr lang="el-GR" sz="3000" dirty="0"/>
              <a:t>60 </a:t>
            </a:r>
            <a:r>
              <a:rPr lang="el-GR" sz="3000" dirty="0" smtClean="0"/>
              <a:t>μίλια/ώρα σταματήσει λόγου εμπόδιου </a:t>
            </a:r>
            <a:r>
              <a:rPr lang="el-GR" sz="3000" dirty="0"/>
              <a:t>στο δρόμο, το σώμα σας συνεχίζει να κινείται </a:t>
            </a:r>
            <a:r>
              <a:rPr lang="el-GR" sz="3000" dirty="0" smtClean="0"/>
              <a:t>με </a:t>
            </a:r>
            <a:r>
              <a:rPr lang="el-GR" sz="3000" dirty="0"/>
              <a:t>60 </a:t>
            </a:r>
            <a:r>
              <a:rPr lang="el-GR" sz="3000" dirty="0" smtClean="0"/>
              <a:t>μίλια/ώρα</a:t>
            </a:r>
            <a:r>
              <a:rPr lang="el-GR" sz="3000" dirty="0"/>
              <a:t>.</a:t>
            </a:r>
            <a:endParaRPr lang="en-US" sz="3000" dirty="0"/>
          </a:p>
          <a:p>
            <a:endParaRPr lang="en-GB" sz="3000" dirty="0" smtClean="0"/>
          </a:p>
          <a:p>
            <a:pPr marL="0" indent="0">
              <a:buNone/>
            </a:pPr>
            <a:endParaRPr lang="en-GB" sz="3000" dirty="0" smtClean="0"/>
          </a:p>
          <a:p>
            <a:endParaRPr lang="en-US" sz="30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4478608"/>
            <a:ext cx="2193600" cy="82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6575" y="5517232"/>
            <a:ext cx="2271649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61835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24075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l-GR" sz="3000" b="1" dirty="0" smtClean="0"/>
              <a:t>1ος </a:t>
            </a:r>
            <a:r>
              <a:rPr lang="el-GR" sz="3000" b="1" dirty="0"/>
              <a:t>Νόμος της </a:t>
            </a:r>
            <a:r>
              <a:rPr lang="el-GR" sz="3000" b="1" dirty="0" smtClean="0"/>
              <a:t>Κίνησης</a:t>
            </a:r>
            <a:r>
              <a:rPr lang="en-US" sz="3000" b="1" dirty="0" smtClean="0"/>
              <a:t>:</a:t>
            </a:r>
          </a:p>
          <a:p>
            <a:pPr marL="0" indent="0">
              <a:buNone/>
            </a:pPr>
            <a:endParaRPr lang="en-US" sz="3000" dirty="0" smtClean="0"/>
          </a:p>
          <a:p>
            <a:r>
              <a:rPr lang="el-GR" sz="2800" u="sng" dirty="0" smtClean="0"/>
              <a:t>Παράδειγμα</a:t>
            </a:r>
            <a:r>
              <a:rPr lang="el-GR" sz="2800" dirty="0"/>
              <a:t>: Μια μπάλα ποδοσφαίρου </a:t>
            </a:r>
            <a:r>
              <a:rPr lang="el-GR" sz="2800" dirty="0" smtClean="0"/>
              <a:t>βρίσκεται </a:t>
            </a:r>
            <a:r>
              <a:rPr lang="el-GR" sz="2800" dirty="0"/>
              <a:t>σε ηρεμία. </a:t>
            </a:r>
            <a:r>
              <a:rPr lang="el-GR" sz="2800" dirty="0" smtClean="0"/>
              <a:t>Χρειάζεται μια ανισόρροπη                             δύναμη, δηλαδή να την κλωτσήσει ένας                   παίχτης, ώστε </a:t>
            </a:r>
            <a:r>
              <a:rPr lang="el-GR" sz="2800" dirty="0"/>
              <a:t>να αλλάξει την </a:t>
            </a:r>
            <a:r>
              <a:rPr lang="el-GR" sz="2800" dirty="0" smtClean="0"/>
              <a:t>κίνηση</a:t>
            </a:r>
            <a:r>
              <a:rPr lang="en-US" sz="2800" dirty="0" smtClean="0"/>
              <a:t> </a:t>
            </a:r>
            <a:r>
              <a:rPr lang="el-GR" sz="2800" dirty="0" smtClean="0"/>
              <a:t>της.</a:t>
            </a:r>
            <a:endParaRPr lang="en-US" sz="2800" dirty="0" smtClean="0"/>
          </a:p>
          <a:p>
            <a:endParaRPr lang="en-US" sz="3000" dirty="0" smtClean="0"/>
          </a:p>
          <a:p>
            <a:r>
              <a:rPr lang="el-GR" sz="2800" u="sng" dirty="0" smtClean="0"/>
              <a:t>Παράδειγμα</a:t>
            </a:r>
            <a:r>
              <a:rPr lang="el-GR" sz="2800" dirty="0"/>
              <a:t>: Δύο ομάδες </a:t>
            </a:r>
            <a:r>
              <a:rPr lang="el-GR" sz="2800" dirty="0" smtClean="0"/>
              <a:t>παίζουν διελκυστίνδα</a:t>
            </a:r>
            <a:r>
              <a:rPr lang="el-GR" sz="2800" dirty="0"/>
              <a:t>. Και οι δύο εφαρμόζουν </a:t>
            </a:r>
            <a:r>
              <a:rPr lang="el-GR" sz="2800" dirty="0" smtClean="0"/>
              <a:t>ίση </a:t>
            </a:r>
            <a:r>
              <a:rPr lang="el-GR" sz="2800" dirty="0" smtClean="0"/>
              <a:t>δύναμη </a:t>
            </a:r>
            <a:r>
              <a:rPr lang="el-GR" sz="2800" dirty="0"/>
              <a:t>στο σχοινί σε αντίθετες κατευθύνσεις. Αυτή η ισορροπημένη δύναμη </a:t>
            </a:r>
            <a:r>
              <a:rPr lang="el-GR" sz="2800" dirty="0" smtClean="0"/>
              <a:t>έχει </a:t>
            </a:r>
            <a:r>
              <a:rPr lang="el-GR" sz="2800" dirty="0"/>
              <a:t>ως αποτέλεσμα την </a:t>
            </a:r>
            <a:r>
              <a:rPr lang="el-GR" sz="2800" dirty="0" smtClean="0"/>
              <a:t>μη αλλαγή στην κίνηση.</a:t>
            </a:r>
            <a:endParaRPr lang="en-US" sz="2800" dirty="0"/>
          </a:p>
          <a:p>
            <a:pPr marL="0" indent="0">
              <a:buNone/>
            </a:pPr>
            <a:endParaRPr lang="en-GB" sz="3000" dirty="0" smtClean="0"/>
          </a:p>
          <a:p>
            <a:endParaRPr lang="en-GB" sz="3000" dirty="0" smtClean="0"/>
          </a:p>
          <a:p>
            <a:endParaRPr lang="en-US" sz="30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5589240"/>
            <a:ext cx="4680520" cy="117911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3183" y="2132856"/>
            <a:ext cx="1656184" cy="1656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9055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l-GR" sz="3000" b="1" dirty="0"/>
              <a:t>1ος Νόμος της Κίνησης</a:t>
            </a:r>
            <a:r>
              <a:rPr lang="en-US" sz="3000" b="1" dirty="0" smtClean="0"/>
              <a:t>:</a:t>
            </a:r>
          </a:p>
          <a:p>
            <a:pPr marL="0" indent="0">
              <a:buNone/>
            </a:pPr>
            <a:endParaRPr lang="en-US" sz="3000" dirty="0" smtClean="0"/>
          </a:p>
          <a:p>
            <a:r>
              <a:rPr lang="el-GR" sz="3000" dirty="0" smtClean="0"/>
              <a:t>Θα έχετε παρατηρήσει ότι τα καθημερινά αντικείμενα που βρίσκονται σε </a:t>
            </a:r>
            <a:r>
              <a:rPr lang="el-GR" sz="3000" dirty="0"/>
              <a:t>κίνηση επιβραδύνουν μέχρι να </a:t>
            </a:r>
            <a:r>
              <a:rPr lang="el-GR" sz="3000" dirty="0" smtClean="0"/>
              <a:t>μείνουν </a:t>
            </a:r>
            <a:r>
              <a:rPr lang="el-GR" sz="3000" dirty="0" smtClean="0"/>
              <a:t>ακίνητα</a:t>
            </a:r>
            <a:r>
              <a:rPr lang="el-GR" sz="3000" dirty="0"/>
              <a:t>, </a:t>
            </a:r>
            <a:r>
              <a:rPr lang="el-GR" sz="3000" dirty="0" smtClean="0"/>
              <a:t>φαινομενικά χωρίς να υπάρχει εξωτερική δύναμη.</a:t>
            </a:r>
            <a:endParaRPr lang="en-US" sz="3000" dirty="0" smtClean="0"/>
          </a:p>
          <a:p>
            <a:pPr marL="0" indent="0">
              <a:buNone/>
            </a:pPr>
            <a:endParaRPr lang="en-US" sz="3000" dirty="0" smtClean="0"/>
          </a:p>
          <a:p>
            <a:r>
              <a:rPr lang="el-GR" sz="3000" dirty="0" smtClean="0"/>
              <a:t>Η </a:t>
            </a:r>
            <a:r>
              <a:rPr lang="el-GR" sz="3000" dirty="0"/>
              <a:t>αλήθεια είναι ότι υπάρχει μια δύναμη που μερικές φορές δεν μπορούμε να δούμε (δηλαδή </a:t>
            </a:r>
            <a:r>
              <a:rPr lang="el-GR" sz="3000" dirty="0" smtClean="0"/>
              <a:t>η τριβή</a:t>
            </a:r>
            <a:r>
              <a:rPr lang="el-GR" sz="3000" dirty="0"/>
              <a:t>) που επιβραδύνει αυτά τα αντικείμενα </a:t>
            </a:r>
            <a:r>
              <a:rPr lang="el-GR" sz="3000" dirty="0" smtClean="0"/>
              <a:t>μέχρι </a:t>
            </a:r>
            <a:r>
              <a:rPr lang="el-GR" sz="3000" dirty="0"/>
              <a:t>να γίνουν ακίνητα.</a:t>
            </a:r>
            <a:endParaRPr lang="en-US" sz="3000" dirty="0"/>
          </a:p>
          <a:p>
            <a:endParaRPr lang="en-US" sz="3000" dirty="0"/>
          </a:p>
          <a:p>
            <a:endParaRPr lang="en-GB" sz="3000" dirty="0" smtClean="0"/>
          </a:p>
          <a:p>
            <a:endParaRPr lang="en-GB" sz="3000" dirty="0" smtClean="0"/>
          </a:p>
          <a:p>
            <a:endParaRPr lang="en-US" sz="30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0125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l-GR" sz="3000" b="1" dirty="0" smtClean="0"/>
              <a:t>1ος </a:t>
            </a:r>
            <a:r>
              <a:rPr lang="el-GR" sz="3000" b="1" dirty="0"/>
              <a:t>Νόμος της </a:t>
            </a:r>
            <a:r>
              <a:rPr lang="el-GR" sz="3000" b="1" dirty="0" smtClean="0"/>
              <a:t>Κίνησης</a:t>
            </a:r>
            <a:r>
              <a:rPr lang="en-US" sz="3000" b="1" dirty="0" smtClean="0"/>
              <a:t>:</a:t>
            </a:r>
          </a:p>
          <a:p>
            <a:pPr marL="0" indent="0">
              <a:buNone/>
            </a:pPr>
            <a:endParaRPr lang="en-US" sz="3000" dirty="0" smtClean="0"/>
          </a:p>
          <a:p>
            <a:r>
              <a:rPr lang="el-GR" sz="2800" u="sng" dirty="0" smtClean="0"/>
              <a:t>Παράδειγμα</a:t>
            </a:r>
            <a:r>
              <a:rPr lang="el-GR" sz="2800" dirty="0"/>
              <a:t>: Εάν </a:t>
            </a:r>
            <a:r>
              <a:rPr lang="el-GR" sz="2800" dirty="0" smtClean="0"/>
              <a:t>σύρετε </a:t>
            </a:r>
            <a:r>
              <a:rPr lang="el-GR" sz="2800" dirty="0"/>
              <a:t>ένα βιβλίο </a:t>
            </a:r>
            <a:r>
              <a:rPr lang="el-GR" sz="2800" dirty="0" smtClean="0"/>
              <a:t>από την μια πλευρά του τραπέζιου προς την άλλη, </a:t>
            </a:r>
            <a:r>
              <a:rPr lang="el-GR" sz="2800" dirty="0"/>
              <a:t>θα γλιστρήσει </a:t>
            </a:r>
            <a:r>
              <a:rPr lang="el-GR" sz="2800" dirty="0" smtClean="0"/>
              <a:t>ώστε να βρεθεί σε μια </a:t>
            </a:r>
            <a:r>
              <a:rPr lang="el-GR" sz="2800" dirty="0"/>
              <a:t>θέση </a:t>
            </a:r>
            <a:r>
              <a:rPr lang="el-GR" sz="2800" dirty="0" smtClean="0"/>
              <a:t>ηρεμίας.                             Το </a:t>
            </a:r>
            <a:r>
              <a:rPr lang="el-GR" sz="2800" dirty="0"/>
              <a:t>βιβλίο </a:t>
            </a:r>
            <a:r>
              <a:rPr lang="el-GR" sz="2800" dirty="0" smtClean="0"/>
              <a:t>φτάνει σε θέση ηρεμίας                                   λόγω </a:t>
            </a:r>
            <a:r>
              <a:rPr lang="el-GR" sz="2800" dirty="0"/>
              <a:t>της παρουσίας δύναμης </a:t>
            </a:r>
            <a:r>
              <a:rPr lang="el-GR" sz="2800" dirty="0" smtClean="0"/>
              <a:t>                                   (</a:t>
            </a:r>
            <a:r>
              <a:rPr lang="el-GR" sz="2800" dirty="0"/>
              <a:t>δηλαδή τριβής). </a:t>
            </a:r>
            <a:r>
              <a:rPr lang="el-GR" sz="2800" dirty="0" smtClean="0"/>
              <a:t>Εάν δεν υπήρχε η                               δύναμη της </a:t>
            </a:r>
            <a:r>
              <a:rPr lang="el-GR" sz="2800" dirty="0"/>
              <a:t>τριβής, το βιβλίο θα </a:t>
            </a:r>
            <a:r>
              <a:rPr lang="el-GR" sz="2800" dirty="0" smtClean="0"/>
              <a:t>                                      συνέχιζε </a:t>
            </a:r>
            <a:r>
              <a:rPr lang="el-GR" sz="2800" dirty="0"/>
              <a:t>να κινείται με την ίδια </a:t>
            </a:r>
            <a:r>
              <a:rPr lang="el-GR" sz="2800" dirty="0" smtClean="0"/>
              <a:t>                                  ταχύτητα </a:t>
            </a:r>
            <a:r>
              <a:rPr lang="el-GR" sz="2800" dirty="0"/>
              <a:t>και κατεύθυνση για πάντα (ή τουλάχιστον μέχρι το τέλος της επιφάνειας του τραπεζιού).</a:t>
            </a:r>
            <a:endParaRPr lang="en-US" sz="2800" dirty="0"/>
          </a:p>
          <a:p>
            <a:pPr marL="0" indent="0">
              <a:buNone/>
            </a:pPr>
            <a:endParaRPr lang="en-US" sz="3000" dirty="0"/>
          </a:p>
          <a:p>
            <a:endParaRPr lang="en-GB" sz="3000" dirty="0" smtClean="0"/>
          </a:p>
          <a:p>
            <a:endParaRPr lang="en-GB" sz="3000" dirty="0" smtClean="0"/>
          </a:p>
          <a:p>
            <a:endParaRPr lang="en-US" sz="30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2492896"/>
            <a:ext cx="1630067" cy="2448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7526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813</TotalTime>
  <Words>781</Words>
  <Application>Microsoft Office PowerPoint</Application>
  <PresentationFormat>On-screen Show (4:3)</PresentationFormat>
  <Paragraphs>120</Paragraphs>
  <Slides>13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νόμοι της κίνησης του Νεύτωνα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Gamification</dc:title>
  <dc:creator>covan</dc:creator>
  <cp:lastModifiedBy>Alexandros Yeratziotis</cp:lastModifiedBy>
  <cp:revision>83</cp:revision>
  <dcterms:created xsi:type="dcterms:W3CDTF">2017-03-08T21:43:37Z</dcterms:created>
  <dcterms:modified xsi:type="dcterms:W3CDTF">2018-05-17T08:09:39Z</dcterms:modified>
</cp:coreProperties>
</file>